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57" r:id="rId3"/>
    <p:sldId id="264" r:id="rId4"/>
    <p:sldId id="262" r:id="rId5"/>
    <p:sldId id="263" r:id="rId6"/>
    <p:sldId id="258" r:id="rId7"/>
    <p:sldId id="259" r:id="rId8"/>
    <p:sldId id="260" r:id="rId9"/>
    <p:sldId id="261" r:id="rId10"/>
  </p:sldIdLst>
  <p:sldSz cx="9144000" cy="5143500" type="screen16x9"/>
  <p:notesSz cx="6858000" cy="9144000"/>
  <p:embeddedFontLst>
    <p:embeddedFont>
      <p:font typeface="Economica" panose="02000506040000020004" pitchFamily="2" charset="77"/>
      <p:regular r:id="rId12"/>
      <p:bold r:id="rId13"/>
      <p:italic r:id="rId14"/>
      <p:boldItalic r:id="rId15"/>
    </p:embeddedFont>
    <p:embeddedFont>
      <p:font typeface="Lora" pitchFamily="2" charset="77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  <p:embeddedFont>
      <p:font typeface="Quattrocento Sans" panose="020B0502050000020003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BA3ED67-41CF-4295-B44D-E45443D4E722}">
  <a:tblStyle styleId="{2BA3ED67-41CF-4295-B44D-E45443D4E72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34"/>
    <p:restoredTop sz="94593"/>
  </p:normalViewPr>
  <p:slideViewPr>
    <p:cSldViewPr snapToGrid="0" showGuides="1">
      <p:cViewPr varScale="1">
        <p:scale>
          <a:sx n="164" d="100"/>
          <a:sy n="164" d="100"/>
        </p:scale>
        <p:origin x="80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e1031a6dca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e1031a6dca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1031a6dca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1031a6dca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Where only primary energy is applicable in this project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1031a6dca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1031a6dca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modify area of research as I see fit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So is it okay if I modify to say 10 years instead </a:t>
            </a:r>
            <a:r>
              <a:rPr lang="en-US" dirty="0" err="1"/>
              <a:t>etc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b831cb79ca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b831cb79ca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Cause now no concrete data to show consumption of energy, only got consumption of electricity. 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3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Google Shape;27;p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28;p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cxnSp>
        <p:nvCxnSpPr>
          <p:cNvPr id="31" name="Google Shape;31;p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" name="Google Shape;48;p7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cxnSp>
        <p:nvCxnSpPr>
          <p:cNvPr id="52" name="Google Shape;52;p8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8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Quattrocento Sans"/>
              <a:buChar char="◉"/>
              <a:defRPr sz="2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○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Quattrocento Sans"/>
              <a:buChar char="■"/>
              <a:defRPr sz="20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sz="1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sz="20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/>
          </p:nvPr>
        </p:nvSpPr>
        <p:spPr>
          <a:xfrm>
            <a:off x="996625" y="1614250"/>
            <a:ext cx="6366300" cy="75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ANL488 BA Applied Project</a:t>
            </a:r>
            <a:endParaRPr/>
          </a:p>
        </p:txBody>
      </p:sp>
      <p:grpSp>
        <p:nvGrpSpPr>
          <p:cNvPr id="72" name="Google Shape;72;p12"/>
          <p:cNvGrpSpPr/>
          <p:nvPr/>
        </p:nvGrpSpPr>
        <p:grpSpPr>
          <a:xfrm>
            <a:off x="1299165" y="3511424"/>
            <a:ext cx="215966" cy="342399"/>
            <a:chOff x="6718575" y="2318625"/>
            <a:chExt cx="256950" cy="407375"/>
          </a:xfrm>
        </p:grpSpPr>
        <p:sp>
          <p:nvSpPr>
            <p:cNvPr id="73" name="Google Shape;73;p1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2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2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2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12"/>
          <p:cNvSpPr txBox="1"/>
          <p:nvPr/>
        </p:nvSpPr>
        <p:spPr>
          <a:xfrm>
            <a:off x="996625" y="2266750"/>
            <a:ext cx="5731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Supervisor </a:t>
            </a:r>
            <a:r>
              <a:rPr lang="en" sz="2400" b="1" dirty="0">
                <a:solidFill>
                  <a:schemeClr val="dk1"/>
                </a:solidFill>
                <a:highlight>
                  <a:srgbClr val="FFCD00"/>
                </a:highlight>
                <a:latin typeface="Lora"/>
                <a:ea typeface="Lora"/>
                <a:cs typeface="Lora"/>
                <a:sym typeface="Lora"/>
              </a:rPr>
              <a:t>Meeting </a:t>
            </a:r>
            <a:r>
              <a:rPr lang="en" sz="2400" b="1" dirty="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#2</a:t>
            </a:r>
            <a:endParaRPr sz="24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82" name="Google Shape;82;p12"/>
          <p:cNvSpPr txBox="1"/>
          <p:nvPr/>
        </p:nvSpPr>
        <p:spPr>
          <a:xfrm>
            <a:off x="996625" y="2820838"/>
            <a:ext cx="1841388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Lora"/>
                <a:ea typeface="Lora"/>
                <a:cs typeface="Lora"/>
                <a:sym typeface="Lora"/>
              </a:rPr>
              <a:t>Low Pei Xuan</a:t>
            </a:r>
            <a:endParaRPr dirty="0">
              <a:latin typeface="Lora"/>
              <a:ea typeface="Lora"/>
              <a:cs typeface="Lora"/>
              <a:sym typeface="Lora"/>
            </a:endParaRPr>
          </a:p>
        </p:txBody>
      </p:sp>
      <p:graphicFrame>
        <p:nvGraphicFramePr>
          <p:cNvPr id="83" name="Google Shape;83;p12"/>
          <p:cNvGraphicFramePr/>
          <p:nvPr>
            <p:extLst>
              <p:ext uri="{D42A27DB-BD31-4B8C-83A1-F6EECF244321}">
                <p14:modId xmlns:p14="http://schemas.microsoft.com/office/powerpoint/2010/main" val="1767754075"/>
              </p:ext>
            </p:extLst>
          </p:nvPr>
        </p:nvGraphicFramePr>
        <p:xfrm>
          <a:off x="253750" y="4364900"/>
          <a:ext cx="8636500" cy="396210"/>
        </p:xfrm>
        <a:graphic>
          <a:graphicData uri="http://schemas.openxmlformats.org/drawingml/2006/table">
            <a:tbl>
              <a:tblPr>
                <a:noFill/>
                <a:tableStyleId>{2BA3ED67-41CF-4295-B44D-E45443D4E722}</a:tableStyleId>
              </a:tblPr>
              <a:tblGrid>
                <a:gridCol w="431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6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7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8"/>
                    </a:ext>
                  </a:extLst>
                </a:gridCol>
                <a:gridCol w="431825">
                  <a:extLst>
                    <a:ext uri="{9D8B030D-6E8A-4147-A177-3AD203B41FA5}">
                      <a16:colId xmlns:a16="http://schemas.microsoft.com/office/drawing/2014/main" val="20019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10%</a:t>
                      </a:r>
                      <a:endParaRPr sz="1000" b="1" dirty="0">
                        <a:latin typeface="Economica"/>
                        <a:ea typeface="Economica"/>
                        <a:cs typeface="Economica"/>
                        <a:sym typeface="Economica"/>
                      </a:endParaRPr>
                    </a:p>
                  </a:txBody>
                  <a:tcPr marL="91425" marR="91425" marT="91425" marB="91425" anchor="ctr"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20%</a:t>
                      </a:r>
                      <a:endParaRPr b="1" dirty="0"/>
                    </a:p>
                  </a:txBody>
                  <a:tcPr marL="91425" marR="91425" marT="91425" marB="91425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30%</a:t>
                      </a:r>
                      <a:endParaRPr b="1" dirty="0"/>
                    </a:p>
                  </a:txBody>
                  <a:tcPr marL="91425" marR="91425" marT="91425" marB="91425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40%</a:t>
                      </a:r>
                      <a:endParaRPr b="1" dirty="0"/>
                    </a:p>
                  </a:txBody>
                  <a:tcPr marL="91425" marR="91425" marT="91425" marB="91425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50%</a:t>
                      </a:r>
                      <a:endParaRPr b="1" dirty="0"/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60%</a:t>
                      </a:r>
                      <a:endParaRPr b="1" dirty="0"/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/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dk1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70%</a:t>
                      </a:r>
                      <a:endParaRPr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dk1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80%</a:t>
                      </a:r>
                      <a:endParaRPr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>
                          <a:solidFill>
                            <a:schemeClr val="dk1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90%</a:t>
                      </a:r>
                      <a:endParaRPr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chemeClr val="dk1"/>
                          </a:solidFill>
                          <a:latin typeface="Economica"/>
                          <a:ea typeface="Economica"/>
                          <a:cs typeface="Economica"/>
                          <a:sym typeface="Economica"/>
                        </a:rPr>
                        <a:t>100%</a:t>
                      </a:r>
                      <a:endParaRPr b="1" dirty="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4" name="Google Shape;84;p12"/>
          <p:cNvSpPr txBox="1"/>
          <p:nvPr/>
        </p:nvSpPr>
        <p:spPr>
          <a:xfrm>
            <a:off x="901825" y="3964700"/>
            <a:ext cx="1871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ra"/>
                <a:ea typeface="Lora"/>
                <a:cs typeface="Lora"/>
                <a:sym typeface="Lora"/>
              </a:rPr>
              <a:t>Progress: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" name="Google Shape;82;p12">
            <a:extLst>
              <a:ext uri="{FF2B5EF4-FFF2-40B4-BE49-F238E27FC236}">
                <a16:creationId xmlns:a16="http://schemas.microsoft.com/office/drawing/2014/main" id="{1C87EE40-429C-B21C-940D-B321E1ED04CC}"/>
              </a:ext>
            </a:extLst>
          </p:cNvPr>
          <p:cNvSpPr txBox="1"/>
          <p:nvPr/>
        </p:nvSpPr>
        <p:spPr>
          <a:xfrm>
            <a:off x="6845271" y="3020877"/>
            <a:ext cx="2208569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>
                <a:latin typeface="Lora"/>
                <a:ea typeface="Lora"/>
                <a:cs typeface="Lora"/>
              </a:defRPr>
            </a:lvl1pPr>
          </a:lstStyle>
          <a:p>
            <a:pPr algn="r"/>
            <a:r>
              <a:rPr lang="en-SG" sz="1000" dirty="0"/>
              <a:t>Renewable energy generation and dependency in Singapore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Progress Report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90" name="Google Shape;90;p13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Progress since last meeting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pen Sans"/>
              <a:buChar char="◉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Identified models to be constructed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pen Sans"/>
              <a:buChar char="◉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Constructed ARIMA model for all 3 datasets</a:t>
            </a:r>
          </a:p>
        </p:txBody>
      </p:sp>
      <p:grpSp>
        <p:nvGrpSpPr>
          <p:cNvPr id="91" name="Google Shape;91;p13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92" name="Google Shape;92;p13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" name="Google Shape;96;p1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B80FE-0E1B-529C-C3A2-E2DC53914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250" y="896112"/>
            <a:ext cx="4683990" cy="435600"/>
          </a:xfrm>
        </p:spPr>
        <p:txBody>
          <a:bodyPr/>
          <a:lstStyle/>
          <a:p>
            <a:r>
              <a:rPr lang="en-US" dirty="0"/>
              <a:t>Electricity consumption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451C3-9861-62C6-FE59-F04B9A56A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FB978A-EBCD-FFD0-4D71-1E6ADF70CD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478E319-0B15-BCE9-5040-ECB3EE106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042" t="50878" r="9906" b="11560"/>
          <a:stretch/>
        </p:blipFill>
        <p:spPr>
          <a:xfrm>
            <a:off x="2218633" y="1320566"/>
            <a:ext cx="4916148" cy="1874908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F1A2EA0-70B3-C5E0-2BF4-18A13766D4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0" t="49389" r="18325" b="15813"/>
          <a:stretch/>
        </p:blipFill>
        <p:spPr bwMode="auto">
          <a:xfrm>
            <a:off x="2454751" y="3149666"/>
            <a:ext cx="4662698" cy="18749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59738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B80FE-0E1B-529C-C3A2-E2DC53914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249" y="896112"/>
            <a:ext cx="5346721" cy="435600"/>
          </a:xfrm>
        </p:spPr>
        <p:txBody>
          <a:bodyPr/>
          <a:lstStyle/>
          <a:p>
            <a:r>
              <a:rPr lang="en-US" dirty="0"/>
              <a:t>Renewable Electricity generation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451C3-9861-62C6-FE59-F04B9A56A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FB978A-EBCD-FFD0-4D71-1E6ADF70CD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B54185FA-A01B-AAE4-2570-8506E59CE1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06" t="42210" r="35614" b="11895"/>
          <a:stretch/>
        </p:blipFill>
        <p:spPr>
          <a:xfrm>
            <a:off x="783749" y="1674829"/>
            <a:ext cx="3788251" cy="2915676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EDA9CF4F-AFA5-C6F9-C5E0-A995980A170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11" t="44879" r="14979" b="15416"/>
          <a:stretch/>
        </p:blipFill>
        <p:spPr bwMode="auto">
          <a:xfrm>
            <a:off x="4450144" y="2014197"/>
            <a:ext cx="4367433" cy="18981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62834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B80FE-0E1B-529C-C3A2-E2DC53914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250" y="896112"/>
            <a:ext cx="4683990" cy="435600"/>
          </a:xfrm>
        </p:spPr>
        <p:txBody>
          <a:bodyPr/>
          <a:lstStyle/>
          <a:p>
            <a:r>
              <a:rPr lang="en-US" dirty="0"/>
              <a:t>Population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451C3-9861-62C6-FE59-F04B9A56A3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FB978A-EBCD-FFD0-4D71-1E6ADF70CD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D7739C6E-C81A-A4B4-7172-CCB739B23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24" t="42881" r="36268" b="10219"/>
          <a:stretch/>
        </p:blipFill>
        <p:spPr>
          <a:xfrm>
            <a:off x="584345" y="1616470"/>
            <a:ext cx="3868022" cy="3112200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F36512B-5E42-A813-CE32-6F129485344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0" t="36482" r="27785" b="24141"/>
          <a:stretch/>
        </p:blipFill>
        <p:spPr bwMode="auto">
          <a:xfrm>
            <a:off x="4452367" y="1813132"/>
            <a:ext cx="4365210" cy="238775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90517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Updates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1"/>
          </p:nvPr>
        </p:nvSpPr>
        <p:spPr>
          <a:xfrm>
            <a:off x="1381249" y="1331712"/>
            <a:ext cx="7289221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Goals until next meeting</a:t>
            </a: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indent="-342900">
              <a:lnSpc>
                <a:spcPct val="150000"/>
              </a:lnSpc>
              <a:buSzPts val="1800"/>
              <a:buFont typeface="Open Sans"/>
              <a:buChar char="◉"/>
            </a:pPr>
            <a:r>
              <a:rPr lang="en-US" sz="1800" dirty="0">
                <a:latin typeface="Open Sans"/>
                <a:ea typeface="Open Sans"/>
                <a:cs typeface="Open Sans"/>
                <a:sym typeface="Open Sans"/>
              </a:rPr>
              <a:t>(by 28 Sep) Finish models and deployment + ppt slides for    	             presentation </a:t>
            </a:r>
          </a:p>
          <a:p>
            <a:pPr indent="-342900">
              <a:lnSpc>
                <a:spcPct val="150000"/>
              </a:lnSpc>
              <a:buSzPts val="1800"/>
              <a:buFont typeface="Open Sans"/>
              <a:buChar char="◉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(by 16 Oct) Complete modelling &amp; evaluation portion of report </a:t>
            </a:r>
          </a:p>
          <a:p>
            <a:pPr indent="-342900">
              <a:lnSpc>
                <a:spcPct val="150000"/>
              </a:lnSpc>
              <a:buSzPts val="1800"/>
              <a:buFont typeface="Open Sans"/>
              <a:buChar char="◉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(by 27 Oct) Conclude + Action steps pertaining to how SG can 	             increase reliability on renewable electricity </a:t>
            </a:r>
          </a:p>
          <a:p>
            <a:pPr indent="-342900">
              <a:lnSpc>
                <a:spcPct val="150000"/>
              </a:lnSpc>
              <a:buSzPts val="1800"/>
              <a:buFont typeface="Open Sans"/>
              <a:buChar char="◉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Final report check through</a:t>
            </a:r>
          </a:p>
          <a:p>
            <a: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◉"/>
            </a:pPr>
            <a:endParaRPr sz="1800"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3" name="Google Shape;103;p14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04" name="Google Shape;104;p1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Learning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114" name="Google Shape;114;p15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pen Sans"/>
              <a:buChar char="◉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Various ”pre-requisites” needed for ARIMA model to work </a:t>
            </a:r>
            <a:r>
              <a:rPr lang="en" sz="1000" dirty="0">
                <a:latin typeface="Open Sans"/>
                <a:ea typeface="Open Sans"/>
                <a:cs typeface="Open Sans"/>
                <a:sym typeface="Open Sans"/>
              </a:rPr>
              <a:t>(Need to difference, make sure no seasonality, need to construct ACF and PACF to determine </a:t>
            </a:r>
            <a:r>
              <a:rPr lang="en" sz="1000" dirty="0" err="1">
                <a:latin typeface="Open Sans"/>
                <a:ea typeface="Open Sans"/>
                <a:cs typeface="Open Sans"/>
                <a:sym typeface="Open Sans"/>
              </a:rPr>
              <a:t>p,d,q</a:t>
            </a:r>
            <a:r>
              <a:rPr lang="en" sz="1000" dirty="0">
                <a:latin typeface="Open Sans"/>
                <a:ea typeface="Open Sans"/>
                <a:cs typeface="Open Sans"/>
                <a:sym typeface="Open Sans"/>
              </a:rPr>
              <a:t> values)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pen Sans"/>
              <a:buChar char="◉"/>
            </a:pP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To determine the “best” ARIMA model, need to depend on ourselves to deduce the “best” </a:t>
            </a:r>
            <a:r>
              <a:rPr lang="en" sz="1800" dirty="0" err="1">
                <a:latin typeface="Open Sans"/>
                <a:ea typeface="Open Sans"/>
                <a:cs typeface="Open Sans"/>
                <a:sym typeface="Open Sans"/>
              </a:rPr>
              <a:t>p,d,q</a:t>
            </a: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 values.</a:t>
            </a:r>
          </a:p>
        </p:txBody>
      </p:sp>
      <p:grpSp>
        <p:nvGrpSpPr>
          <p:cNvPr id="115" name="Google Shape;115;p15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16" name="Google Shape;116;p15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Challenges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126" name="Google Shape;126;p16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◉"/>
            </a:pPr>
            <a:r>
              <a:rPr lang="en-US" sz="1800" dirty="0"/>
              <a:t>My ARIMA model predicted for 2/3 of my dataset looks a little weird (stagnant values predicted)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◉"/>
            </a:pPr>
            <a:r>
              <a:rPr lang="en-US" sz="1800" dirty="0"/>
              <a:t>Small dataset to work with so sometimes results look weird as compared to online sources that I have researched on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◉"/>
            </a:pPr>
            <a:endParaRPr sz="1800" dirty="0"/>
          </a:p>
        </p:txBody>
      </p:sp>
      <p:grpSp>
        <p:nvGrpSpPr>
          <p:cNvPr id="127" name="Google Shape;127;p16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28" name="Google Shape;128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6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 txBox="1">
            <a:spLocks noGrp="1"/>
          </p:cNvSpPr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accent1"/>
                </a:highlight>
              </a:rPr>
              <a:t>Concerns</a:t>
            </a:r>
            <a:endParaRPr>
              <a:highlight>
                <a:schemeClr val="accent1"/>
              </a:highlight>
            </a:endParaRPr>
          </a:p>
        </p:txBody>
      </p:sp>
      <p:sp>
        <p:nvSpPr>
          <p:cNvPr id="138" name="Google Shape;138;p17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◉"/>
            </a:pPr>
            <a:r>
              <a:rPr lang="en-US" sz="1800" dirty="0"/>
              <a:t>Whether my ARIMA model’s prediction is valid or not :/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◉"/>
            </a:pPr>
            <a:endParaRPr sz="18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</p:txBody>
      </p:sp>
      <p:grpSp>
        <p:nvGrpSpPr>
          <p:cNvPr id="139" name="Google Shape;139;p17"/>
          <p:cNvGrpSpPr/>
          <p:nvPr/>
        </p:nvGrpSpPr>
        <p:grpSpPr>
          <a:xfrm>
            <a:off x="916458" y="1019750"/>
            <a:ext cx="214625" cy="214625"/>
            <a:chOff x="2594050" y="1631825"/>
            <a:chExt cx="439625" cy="439625"/>
          </a:xfrm>
        </p:grpSpPr>
        <p:sp>
          <p:nvSpPr>
            <p:cNvPr id="140" name="Google Shape;140;p1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2814912" y="1754062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9034</TotalTime>
  <Words>294</Words>
  <Application>Microsoft Macintosh PowerPoint</Application>
  <PresentationFormat>On-screen Show (16:9)</PresentationFormat>
  <Paragraphs>49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Lora</vt:lpstr>
      <vt:lpstr>Arial</vt:lpstr>
      <vt:lpstr>Open Sans</vt:lpstr>
      <vt:lpstr>Economica</vt:lpstr>
      <vt:lpstr>Quattrocento Sans</vt:lpstr>
      <vt:lpstr>Viola template</vt:lpstr>
      <vt:lpstr>ANL488 BA Applied Project</vt:lpstr>
      <vt:lpstr>Progress Report</vt:lpstr>
      <vt:lpstr>Electricity consumption dataset</vt:lpstr>
      <vt:lpstr>Renewable Electricity generation dataset</vt:lpstr>
      <vt:lpstr>Population Dataset</vt:lpstr>
      <vt:lpstr>Updates</vt:lpstr>
      <vt:lpstr>Learning</vt:lpstr>
      <vt:lpstr>Challenges</vt:lpstr>
      <vt:lpstr>Concerns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ANL488 BA Applied Project</dc:title>
  <cp:lastModifiedBy># LOW PEI XUAN (UC-FT)</cp:lastModifiedBy>
  <cp:revision>17</cp:revision>
  <dcterms:modified xsi:type="dcterms:W3CDTF">2023-09-18T09:12:29Z</dcterms:modified>
</cp:coreProperties>
</file>